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5" r:id="rId5"/>
    <p:sldId id="258" r:id="rId6"/>
    <p:sldId id="263" r:id="rId7"/>
    <p:sldId id="266" r:id="rId8"/>
    <p:sldId id="269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jjabi, Christopher" userId="36f45741-75b2-4784-ab4f-89d61593cd31" providerId="ADAL" clId="{19D57F1D-051F-4856-B5D2-B0F012FDB6B6}"/>
    <pc:docChg chg="delSld delMainMaster">
      <pc:chgData name="Mujjabi, Christopher" userId="36f45741-75b2-4784-ab4f-89d61593cd31" providerId="ADAL" clId="{19D57F1D-051F-4856-B5D2-B0F012FDB6B6}" dt="2023-07-17T13:37:00.054" v="4" actId="2696"/>
      <pc:docMkLst>
        <pc:docMk/>
      </pc:docMkLst>
      <pc:sldChg chg="del">
        <pc:chgData name="Mujjabi, Christopher" userId="36f45741-75b2-4784-ab4f-89d61593cd31" providerId="ADAL" clId="{19D57F1D-051F-4856-B5D2-B0F012FDB6B6}" dt="2023-07-17T13:36:29.253" v="0" actId="2696"/>
        <pc:sldMkLst>
          <pc:docMk/>
          <pc:sldMk cId="3223710625" sldId="259"/>
        </pc:sldMkLst>
      </pc:sldChg>
      <pc:sldChg chg="del">
        <pc:chgData name="Mujjabi, Christopher" userId="36f45741-75b2-4784-ab4f-89d61593cd31" providerId="ADAL" clId="{19D57F1D-051F-4856-B5D2-B0F012FDB6B6}" dt="2023-07-17T13:36:32.517" v="1" actId="2696"/>
        <pc:sldMkLst>
          <pc:docMk/>
          <pc:sldMk cId="1740997795" sldId="260"/>
        </pc:sldMkLst>
      </pc:sldChg>
      <pc:sldChg chg="del">
        <pc:chgData name="Mujjabi, Christopher" userId="36f45741-75b2-4784-ab4f-89d61593cd31" providerId="ADAL" clId="{19D57F1D-051F-4856-B5D2-B0F012FDB6B6}" dt="2023-07-17T13:36:47.311" v="3" actId="2696"/>
        <pc:sldMkLst>
          <pc:docMk/>
          <pc:sldMk cId="2836029228" sldId="261"/>
        </pc:sldMkLst>
      </pc:sldChg>
      <pc:sldChg chg="del">
        <pc:chgData name="Mujjabi, Christopher" userId="36f45741-75b2-4784-ab4f-89d61593cd31" providerId="ADAL" clId="{19D57F1D-051F-4856-B5D2-B0F012FDB6B6}" dt="2023-07-17T13:36:43.286" v="2" actId="2696"/>
        <pc:sldMkLst>
          <pc:docMk/>
          <pc:sldMk cId="1358722440" sldId="262"/>
        </pc:sldMkLst>
      </pc:sldChg>
      <pc:sldChg chg="del">
        <pc:chgData name="Mujjabi, Christopher" userId="36f45741-75b2-4784-ab4f-89d61593cd31" providerId="ADAL" clId="{19D57F1D-051F-4856-B5D2-B0F012FDB6B6}" dt="2023-07-17T13:37:00.054" v="4" actId="2696"/>
        <pc:sldMkLst>
          <pc:docMk/>
          <pc:sldMk cId="306372706" sldId="290"/>
        </pc:sldMkLst>
      </pc:sldChg>
      <pc:sldMasterChg chg="del delSldLayout">
        <pc:chgData name="Mujjabi, Christopher" userId="36f45741-75b2-4784-ab4f-89d61593cd31" providerId="ADAL" clId="{19D57F1D-051F-4856-B5D2-B0F012FDB6B6}" dt="2023-07-17T13:37:00.054" v="4" actId="2696"/>
        <pc:sldMasterMkLst>
          <pc:docMk/>
          <pc:sldMasterMk cId="4253601679" sldId="2147483660"/>
        </pc:sldMasterMkLst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62685958" sldId="2147483661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3341771373" sldId="2147483662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882300291" sldId="2147483663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1592322434" sldId="2147483664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889907628" sldId="2147483665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669574413" sldId="2147483666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3620060468" sldId="2147483667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3836748173" sldId="2147483668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075963176" sldId="2147483669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263596762" sldId="2147483670"/>
          </pc:sldLayoutMkLst>
        </pc:sldLayoutChg>
        <pc:sldLayoutChg chg="del">
          <pc:chgData name="Mujjabi, Christopher" userId="36f45741-75b2-4784-ab4f-89d61593cd31" providerId="ADAL" clId="{19D57F1D-051F-4856-B5D2-B0F012FDB6B6}" dt="2023-07-17T13:37:00.054" v="4" actId="2696"/>
          <pc:sldLayoutMkLst>
            <pc:docMk/>
            <pc:sldMasterMk cId="4253601679" sldId="2147483660"/>
            <pc:sldLayoutMk cId="2014400619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9D01-B4C0-4213-BCA8-83129B48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BA19-237B-411C-B194-FADA5914B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5876C-910F-4960-ACB7-830830B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E6E6-0FE5-4B06-A498-9F605F77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90C0-EEAF-466D-9034-9619F10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4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860-1EEC-460F-B729-D01B70FC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E57AD-2058-442E-81A4-85B90EA3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81BA-1E27-4EB1-A41E-01B7BC14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4C70-C0D1-4D12-ABF7-6D900E70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9C6A-7068-4F49-A8F6-4371DD6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87D87-3C57-4352-AB46-5D2FA0123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FA2A-F759-488F-B736-DF81F9C0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AF7E-6034-48A8-82B1-B7032959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D5F8-2201-4990-8BC3-A19BF42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533E-5F5D-4702-B3F0-0673D4DF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6379-8F40-4B0C-B0EA-DD0EE734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9326-2B83-4CF7-A7D4-00A97E72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10B4-0675-425D-9DBB-19EE336B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951B-57EB-4EE1-8360-587FF6CB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B771-759D-44FF-BAB4-2C62B7D7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5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A0F-230E-41B9-9C6F-DEE4742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58D6-B383-4883-B87C-95CB648F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EF321-7B74-4857-A08F-E1B9D5BE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8E57-BD9C-4AEF-BFA1-119E9B66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DC3D-7A63-4492-BC78-BB29464A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CCF-ECC4-4413-870C-E4B726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8F3F-189A-4F27-BF75-05B9DA81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056A-CF13-4F05-AF49-9C5CCFC68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8DBD-7AC3-402C-864C-CD2EB5DB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F8BC6-7F6F-4F84-A214-56D35FD7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4F69D-4C1E-46A3-A326-44512F8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2E57-12B7-41E5-B416-EDF64DB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28E6-219A-46F5-AF3B-E45530FB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63FC7-D1CD-42BF-93B0-299B74ED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2930B-E257-4DF8-831D-5A3D4661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8C727-82D8-4A9D-88D4-12F3CB682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E3777-A962-4A55-8E99-4BFA3A97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12C63-3C72-4779-8026-7F2737D1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A6B0A-F8E4-4533-B048-D00B3091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8DBD-EF7F-4D44-B16C-5FD47C48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9C0B4-05C5-4B0E-BB53-4B5074CC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5398E-4828-4780-A55F-3FA6159B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03143-C8DA-418D-A868-65569475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0E125-7332-421E-917B-6E755F72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42045-3FC1-41B8-AA56-68DE11CB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764-B3F7-4465-BDAA-9B912D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75C3-F380-4BA6-86E6-8D3FEBC1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842C-A717-432B-8AC8-1CAB06EB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E9386-9E31-44A9-B959-22EAE7D2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6F2A-CEBA-4697-A38A-F47F0FBE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1E7F-07F9-484F-B487-5EC86095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28E9-E220-4FC4-A1ED-5B7D2447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B8AD-74D7-44B8-9E90-58D4FA81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5F5AF-8D96-4FA4-83B3-253F53342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9225-C6DE-4528-8D92-756580F45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DD0B7-265B-42EA-883F-180A8968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A6E2-2C2F-453F-A006-7759BC09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177E3-8E26-4B88-9377-658DDBF1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2F8C3-770C-45DB-9B4F-FB389B9F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6250-DFF4-4439-9580-C598C8023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4AD7C-FE8A-4DF0-BE6C-CAD5E2CF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B48A-B7BA-4FC5-8191-262C0D604F4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42A4-917F-4D15-8628-6BD2082E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DD3-A9BA-4CD4-BDB4-523527D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AB0D-5820-471C-BA7E-D451EE45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24" y="190501"/>
            <a:ext cx="9763125" cy="1919288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dirty="0"/>
              <a:t>Discovering STEM in ACES Program (DSAP)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40ABC-7E41-45BB-AE5B-B9A85DD14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456" y="5551487"/>
            <a:ext cx="4481511" cy="550271"/>
          </a:xfrm>
        </p:spPr>
        <p:txBody>
          <a:bodyPr>
            <a:normAutofit/>
          </a:bodyPr>
          <a:lstStyle/>
          <a:p>
            <a:r>
              <a:rPr lang="en-US" sz="2800" dirty="0"/>
              <a:t>Mentor: Chris Mujjabi</a:t>
            </a:r>
          </a:p>
        </p:txBody>
      </p:sp>
      <p:pic>
        <p:nvPicPr>
          <p:cNvPr id="1026" name="Picture 2" descr="Plant Sciences Symposium">
            <a:extLst>
              <a:ext uri="{FF2B5EF4-FFF2-40B4-BE49-F238E27FC236}">
                <a16:creationId xmlns:a16="http://schemas.microsoft.com/office/drawing/2014/main" id="{9C8468F3-C95B-492E-A967-098E04424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" r="42281" b="38522"/>
          <a:stretch/>
        </p:blipFill>
        <p:spPr bwMode="auto">
          <a:xfrm>
            <a:off x="1228723" y="2308225"/>
            <a:ext cx="633135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ADB3C-9E0E-4F85-B20D-56737F68C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1" b="16955"/>
          <a:stretch/>
        </p:blipFill>
        <p:spPr>
          <a:xfrm>
            <a:off x="7648575" y="2308226"/>
            <a:ext cx="334327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02A804-E818-40C2-B543-DF678585ABD6}"/>
              </a:ext>
            </a:extLst>
          </p:cNvPr>
          <p:cNvSpPr txBox="1"/>
          <p:nvPr/>
        </p:nvSpPr>
        <p:spPr>
          <a:xfrm>
            <a:off x="3212914" y="133912"/>
            <a:ext cx="500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Undergraduate student panel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9F258-B827-4D21-8842-E84AD12D3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4051"/>
          <a:stretch/>
        </p:blipFill>
        <p:spPr>
          <a:xfrm>
            <a:off x="1076765" y="764985"/>
            <a:ext cx="9277217" cy="55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38CFDD-B188-41CB-86FD-81646C0A1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404" y="272370"/>
            <a:ext cx="9144000" cy="550862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E686-2D99-4962-A404-C057D9EDCC2A}"/>
              </a:ext>
            </a:extLst>
          </p:cNvPr>
          <p:cNvSpPr txBox="1"/>
          <p:nvPr/>
        </p:nvSpPr>
        <p:spPr>
          <a:xfrm>
            <a:off x="243408" y="5831074"/>
            <a:ext cx="1030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Reporting research findings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Answer any pending questions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BD7CE3-6DB6-4126-BAA9-0EEFEE80B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43"/>
          <a:stretch/>
        </p:blipFill>
        <p:spPr>
          <a:xfrm>
            <a:off x="301520" y="823232"/>
            <a:ext cx="11588959" cy="48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ED37-1212-4588-93EC-B2D9595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8685"/>
          <a:stretch/>
        </p:blipFill>
        <p:spPr>
          <a:xfrm>
            <a:off x="7906355" y="3991021"/>
            <a:ext cx="3261044" cy="2714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4A6F6-26E5-42CC-BD17-E6E75D3F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02" y="347352"/>
            <a:ext cx="2809796" cy="280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D412-B234-406A-B0EC-E0E58151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9" r="4811"/>
          <a:stretch/>
        </p:blipFill>
        <p:spPr>
          <a:xfrm>
            <a:off x="616615" y="3292054"/>
            <a:ext cx="3261045" cy="28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BF0B2-1113-4CF9-ADA5-8AD099C1C3C0}"/>
              </a:ext>
            </a:extLst>
          </p:cNvPr>
          <p:cNvSpPr txBox="1"/>
          <p:nvPr/>
        </p:nvSpPr>
        <p:spPr>
          <a:xfrm>
            <a:off x="3938286" y="3542280"/>
            <a:ext cx="3638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From in Uganda</a:t>
            </a:r>
          </a:p>
          <a:p>
            <a:endParaRPr lang="en-US" sz="2000" b="1" dirty="0"/>
          </a:p>
          <a:p>
            <a:r>
              <a:rPr lang="en-US" sz="2000" b="1" dirty="0"/>
              <a:t>Undergraduate in Costa Rica</a:t>
            </a:r>
          </a:p>
          <a:p>
            <a:r>
              <a:rPr lang="en-US" sz="2000" b="1" dirty="0"/>
              <a:t>Bachelor degree in Agronomy</a:t>
            </a:r>
          </a:p>
          <a:p>
            <a:endParaRPr lang="en-US" sz="2000" b="1" dirty="0"/>
          </a:p>
          <a:p>
            <a:r>
              <a:rPr lang="en-US" sz="2000" b="1" dirty="0"/>
              <a:t>UIUC since 2018</a:t>
            </a:r>
          </a:p>
          <a:p>
            <a:r>
              <a:rPr lang="en-US" sz="2000" b="1" dirty="0"/>
              <a:t>Masters Degree  </a:t>
            </a:r>
          </a:p>
          <a:p>
            <a:r>
              <a:rPr lang="en-US" sz="2000" b="1" dirty="0"/>
              <a:t>PhD Student – Bohn Lab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2C8266-CADE-47C7-A5E4-EBA6F17E6DCE}"/>
              </a:ext>
            </a:extLst>
          </p:cNvPr>
          <p:cNvCxnSpPr>
            <a:cxnSpLocks/>
          </p:cNvCxnSpPr>
          <p:nvPr/>
        </p:nvCxnSpPr>
        <p:spPr>
          <a:xfrm>
            <a:off x="7686675" y="347352"/>
            <a:ext cx="0" cy="63582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2231-53D7-41D6-BA75-4C369A78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9" b="12865"/>
          <a:stretch/>
        </p:blipFill>
        <p:spPr>
          <a:xfrm>
            <a:off x="7892730" y="347352"/>
            <a:ext cx="3274669" cy="3519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B2F98-F279-482B-9E18-FF71E26BF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5" y="352377"/>
            <a:ext cx="3925692" cy="28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D5713-6573-433D-812C-A2131FC3BEF2}"/>
              </a:ext>
            </a:extLst>
          </p:cNvPr>
          <p:cNvSpPr txBox="1"/>
          <p:nvPr/>
        </p:nvSpPr>
        <p:spPr>
          <a:xfrm>
            <a:off x="761999" y="5380672"/>
            <a:ext cx="100603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Breeding corn cultivars for organic farming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High-Throughput phenotyping technology in maize for Breeding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Grain Nutritional Quality in maize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Root development and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Maize performance under biotic and abiotic stresses.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C655D-9112-427E-9820-FB4BAC264A0A}"/>
              </a:ext>
            </a:extLst>
          </p:cNvPr>
          <p:cNvSpPr txBox="1"/>
          <p:nvPr/>
        </p:nvSpPr>
        <p:spPr>
          <a:xfrm>
            <a:off x="2300848" y="85483"/>
            <a:ext cx="821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The Bohn Lab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1D34-EF3F-4A0E-97BF-F48EBBA2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667376"/>
            <a:ext cx="6858002" cy="4567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75680-EDA1-4DA8-B70C-B43B7DEAC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41" t="11021" r="24986"/>
          <a:stretch/>
        </p:blipFill>
        <p:spPr>
          <a:xfrm>
            <a:off x="7761514" y="667375"/>
            <a:ext cx="4027714" cy="456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1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1789858" y="172571"/>
            <a:ext cx="821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Organic Vs Conventional Production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9B7C2-4831-4109-9BBE-66C2976D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3" y="965313"/>
            <a:ext cx="4060414" cy="44852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FD94CF-7A07-4C54-8E18-6567DBBC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245" y="965314"/>
            <a:ext cx="3363921" cy="44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948D1B-7F78-44E5-A543-0C20E708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701" y="965314"/>
            <a:ext cx="3363920" cy="44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CD157-8759-4975-AE4E-EFE282AFE2CC}"/>
              </a:ext>
            </a:extLst>
          </p:cNvPr>
          <p:cNvSpPr txBox="1"/>
          <p:nvPr/>
        </p:nvSpPr>
        <p:spPr>
          <a:xfrm>
            <a:off x="338663" y="5513294"/>
            <a:ext cx="4060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Soil nutrient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 / plant cultivar availability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3E18D-42EF-4FCB-89EE-21825CD20491}"/>
              </a:ext>
            </a:extLst>
          </p:cNvPr>
          <p:cNvSpPr txBox="1"/>
          <p:nvPr/>
        </p:nvSpPr>
        <p:spPr>
          <a:xfrm>
            <a:off x="4803086" y="5513294"/>
            <a:ext cx="406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Breeding aspects </a:t>
            </a:r>
          </a:p>
        </p:txBody>
      </p:sp>
    </p:spTree>
    <p:extLst>
      <p:ext uri="{BB962C8B-B14F-4D97-AF65-F5344CB8AC3E}">
        <p14:creationId xmlns:p14="http://schemas.microsoft.com/office/powerpoint/2010/main" val="263037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BD8DC5-0BD1-48D9-B4F7-78EF5724A63B}"/>
              </a:ext>
            </a:extLst>
          </p:cNvPr>
          <p:cNvSpPr txBox="1"/>
          <p:nvPr/>
        </p:nvSpPr>
        <p:spPr>
          <a:xfrm>
            <a:off x="2491466" y="103817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Maize Pollinations (Seed Production)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CCA12-1DCD-457D-9E0D-8744A9903908}"/>
              </a:ext>
            </a:extLst>
          </p:cNvPr>
          <p:cNvSpPr txBox="1"/>
          <p:nvPr/>
        </p:nvSpPr>
        <p:spPr>
          <a:xfrm>
            <a:off x="6875153" y="4301572"/>
            <a:ext cx="4914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morphology of a maize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pollination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Pollination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inbreds and hybrids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0963E-67FF-4CEA-B119-80650692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423" y="741994"/>
            <a:ext cx="2878448" cy="3479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20F5C-71C0-4C1F-8F7A-391ABB175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08" r="27292"/>
          <a:stretch/>
        </p:blipFill>
        <p:spPr>
          <a:xfrm>
            <a:off x="303974" y="735443"/>
            <a:ext cx="6380967" cy="54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6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12352" y="10781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 (Speed Breeding)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C6A66-D347-002B-81E2-1641A813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1" y="872506"/>
            <a:ext cx="4846415" cy="4048849"/>
          </a:xfrm>
          <a:prstGeom prst="rect">
            <a:avLst/>
          </a:prstGeom>
        </p:spPr>
      </p:pic>
      <p:pic>
        <p:nvPicPr>
          <p:cNvPr id="9" name="Google Shape;1398;p66">
            <a:extLst>
              <a:ext uri="{FF2B5EF4-FFF2-40B4-BE49-F238E27FC236}">
                <a16:creationId xmlns:a16="http://schemas.microsoft.com/office/drawing/2014/main" id="{6E6BD347-4811-4CA1-A2E3-08EB0A783F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416" b="43237"/>
          <a:stretch/>
        </p:blipFill>
        <p:spPr>
          <a:xfrm>
            <a:off x="6416590" y="4741532"/>
            <a:ext cx="5487738" cy="152590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401;p66">
            <a:extLst>
              <a:ext uri="{FF2B5EF4-FFF2-40B4-BE49-F238E27FC236}">
                <a16:creationId xmlns:a16="http://schemas.microsoft.com/office/drawing/2014/main" id="{C5EAF5D6-34E3-48A9-94B1-357AE93AFD6D}"/>
              </a:ext>
            </a:extLst>
          </p:cNvPr>
          <p:cNvSpPr txBox="1"/>
          <p:nvPr/>
        </p:nvSpPr>
        <p:spPr>
          <a:xfrm>
            <a:off x="6558105" y="6307503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Diploid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402;p66">
            <a:extLst>
              <a:ext uri="{FF2B5EF4-FFF2-40B4-BE49-F238E27FC236}">
                <a16:creationId xmlns:a16="http://schemas.microsoft.com/office/drawing/2014/main" id="{EAA0013F-3309-4047-B82E-01871CFA69C2}"/>
              </a:ext>
            </a:extLst>
          </p:cNvPr>
          <p:cNvSpPr txBox="1"/>
          <p:nvPr/>
        </p:nvSpPr>
        <p:spPr>
          <a:xfrm>
            <a:off x="8635459" y="6307502"/>
            <a:ext cx="105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Haploid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403;p66">
            <a:extLst>
              <a:ext uri="{FF2B5EF4-FFF2-40B4-BE49-F238E27FC236}">
                <a16:creationId xmlns:a16="http://schemas.microsoft.com/office/drawing/2014/main" id="{789BC8CD-DA64-416B-BB27-71E759A674EB}"/>
              </a:ext>
            </a:extLst>
          </p:cNvPr>
          <p:cNvSpPr txBox="1"/>
          <p:nvPr/>
        </p:nvSpPr>
        <p:spPr>
          <a:xfrm>
            <a:off x="10450800" y="6307502"/>
            <a:ext cx="174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Poppins"/>
                <a:ea typeface="Poppins"/>
                <a:cs typeface="Poppins"/>
                <a:sym typeface="Poppins"/>
              </a:rPr>
              <a:t>Contamination</a:t>
            </a: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AAD25-7994-4740-8294-3A975A61F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1" t="16610" r="23410" b="15874"/>
          <a:stretch/>
        </p:blipFill>
        <p:spPr>
          <a:xfrm>
            <a:off x="8755327" y="1154063"/>
            <a:ext cx="3194833" cy="3412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24CAD-8A0B-4C11-B4C6-A4F0A93DF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57" t="16919" r="10122" b="15478"/>
          <a:stretch/>
        </p:blipFill>
        <p:spPr>
          <a:xfrm>
            <a:off x="6351103" y="1160841"/>
            <a:ext cx="2227180" cy="3412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511A29-EF93-41A6-BF34-FD94A23C5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617" b="10006"/>
          <a:stretch/>
        </p:blipFill>
        <p:spPr>
          <a:xfrm>
            <a:off x="2874927" y="5343621"/>
            <a:ext cx="2605987" cy="1394738"/>
          </a:xfrm>
          <a:prstGeom prst="rect">
            <a:avLst/>
          </a:prstGeom>
          <a:ln w="53975">
            <a:solidFill>
              <a:srgbClr val="E06666"/>
            </a:solidFill>
          </a:ln>
        </p:spPr>
      </p:pic>
      <p:sp>
        <p:nvSpPr>
          <p:cNvPr id="20" name="Google Shape;1401;p66">
            <a:extLst>
              <a:ext uri="{FF2B5EF4-FFF2-40B4-BE49-F238E27FC236}">
                <a16:creationId xmlns:a16="http://schemas.microsoft.com/office/drawing/2014/main" id="{B0B206A0-3E0E-4F6D-934E-11634892389A}"/>
              </a:ext>
            </a:extLst>
          </p:cNvPr>
          <p:cNvSpPr txBox="1"/>
          <p:nvPr/>
        </p:nvSpPr>
        <p:spPr>
          <a:xfrm>
            <a:off x="451881" y="5838174"/>
            <a:ext cx="1560471" cy="677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Breeder’s Equation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A8849B-011C-4402-95B1-1FF556F65771}"/>
              </a:ext>
            </a:extLst>
          </p:cNvPr>
          <p:cNvCxnSpPr/>
          <p:nvPr/>
        </p:nvCxnSpPr>
        <p:spPr>
          <a:xfrm>
            <a:off x="5992009" y="1034422"/>
            <a:ext cx="0" cy="5703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F34677-0E61-4FEC-B84D-4534B73D285E}"/>
              </a:ext>
            </a:extLst>
          </p:cNvPr>
          <p:cNvSpPr/>
          <p:nvPr/>
        </p:nvSpPr>
        <p:spPr>
          <a:xfrm>
            <a:off x="2183019" y="5838174"/>
            <a:ext cx="507825" cy="529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347947" y="57260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369407" y="5867333"/>
            <a:ext cx="1114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Measuring plant height (PHT) and ear height (EHT)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Indicators of yield  </a:t>
            </a:r>
          </a:p>
        </p:txBody>
      </p:sp>
      <p:pic>
        <p:nvPicPr>
          <p:cNvPr id="14" name="Google Shape;1431;p69">
            <a:extLst>
              <a:ext uri="{FF2B5EF4-FFF2-40B4-BE49-F238E27FC236}">
                <a16:creationId xmlns:a16="http://schemas.microsoft.com/office/drawing/2014/main" id="{5C8FC511-20D6-4866-8C8E-4FBD38A57C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674" t="1849" r="3789"/>
          <a:stretch/>
        </p:blipFill>
        <p:spPr>
          <a:xfrm>
            <a:off x="369407" y="586718"/>
            <a:ext cx="3449558" cy="5106576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 descr="A person standing in a corn field&#10;&#10;Description automatically generated">
            <a:extLst>
              <a:ext uri="{FF2B5EF4-FFF2-40B4-BE49-F238E27FC236}">
                <a16:creationId xmlns:a16="http://schemas.microsoft.com/office/drawing/2014/main" id="{02548591-C20D-4EB5-9302-F5B9CAED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50" y="582978"/>
            <a:ext cx="3834610" cy="5112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495E9D-720D-4C6C-97C0-808C4DD28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771" y="580480"/>
            <a:ext cx="3834610" cy="51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347947" y="57260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253506" y="5492151"/>
            <a:ext cx="1114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NIR machine to determine kernel chemical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compositional traits like percentage starch, protein and oil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Indicators of nutritional value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A9910-3158-487D-A1DC-F5EAF981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36" y="987705"/>
            <a:ext cx="6096528" cy="4011516"/>
          </a:xfrm>
          <a:prstGeom prst="rect">
            <a:avLst/>
          </a:prstGeom>
        </p:spPr>
      </p:pic>
      <p:pic>
        <p:nvPicPr>
          <p:cNvPr id="3074" name="Picture 2" descr="DA 7200 NIR Diode Array Based Feed Analyzer From: PerkinElmer, Inc. | Feed  &amp; Grain">
            <a:extLst>
              <a:ext uri="{FF2B5EF4-FFF2-40B4-BE49-F238E27FC236}">
                <a16:creationId xmlns:a16="http://schemas.microsoft.com/office/drawing/2014/main" id="{57210288-B65F-4CDA-98C9-356FE119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9" t="8492" b="5709"/>
          <a:stretch/>
        </p:blipFill>
        <p:spPr bwMode="auto">
          <a:xfrm>
            <a:off x="995082" y="622508"/>
            <a:ext cx="3720354" cy="444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53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267074" y="208768"/>
            <a:ext cx="6000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Introduction to Statistical Analysis and Hypothesis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AA5A5-8107-4D0B-9B20-9E92E090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" y="1593931"/>
            <a:ext cx="7114649" cy="397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C368E-253A-4A63-B92D-F2E13B222473}"/>
              </a:ext>
            </a:extLst>
          </p:cNvPr>
          <p:cNvSpPr txBox="1"/>
          <p:nvPr/>
        </p:nvSpPr>
        <p:spPr>
          <a:xfrm>
            <a:off x="7891199" y="1990725"/>
            <a:ext cx="4053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 Software to conduct a statistical analysis of the phenotypic data collected in the previous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if N treatment influences hybrid performance. (Hypothesis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visual representation of our data (graphs, charts and figures in R)</a:t>
            </a:r>
          </a:p>
        </p:txBody>
      </p:sp>
    </p:spTree>
    <p:extLst>
      <p:ext uri="{BB962C8B-B14F-4D97-AF65-F5344CB8AC3E}">
        <p14:creationId xmlns:p14="http://schemas.microsoft.com/office/powerpoint/2010/main" val="10501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240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Poppins</vt:lpstr>
      <vt:lpstr>Office Theme</vt:lpstr>
      <vt:lpstr>Discovering STEM in ACES Program (DSAP)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STEM in ACES Program (DSAP)</dc:title>
  <dc:creator>Mujjabi, Christopher</dc:creator>
  <cp:lastModifiedBy>Mujjabi, Christopher</cp:lastModifiedBy>
  <cp:revision>16</cp:revision>
  <dcterms:created xsi:type="dcterms:W3CDTF">2022-07-08T14:37:44Z</dcterms:created>
  <dcterms:modified xsi:type="dcterms:W3CDTF">2023-07-17T13:37:08Z</dcterms:modified>
</cp:coreProperties>
</file>